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94732"/>
  </p:normalViewPr>
  <p:slideViewPr>
    <p:cSldViewPr snapToGrid="0" snapToObjects="1">
      <p:cViewPr varScale="1">
        <p:scale>
          <a:sx n="97" d="100"/>
          <a:sy n="97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ACECF-3BC4-4531-B8F5-EA903CDB0C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9BACBE-0F8A-439C-90A9-6AFDD384B6B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Ethan Shoemaker, Undergraduate Researcher</a:t>
          </a:r>
        </a:p>
      </dgm:t>
    </dgm:pt>
    <dgm:pt modelId="{12252753-6CCA-44F0-BC1B-8CC3671684A2}" type="parTrans" cxnId="{11601D95-4ACC-4769-B757-9D7F5B2BF62D}">
      <dgm:prSet/>
      <dgm:spPr/>
      <dgm:t>
        <a:bodyPr/>
        <a:lstStyle/>
        <a:p>
          <a:endParaRPr lang="en-US"/>
        </a:p>
      </dgm:t>
    </dgm:pt>
    <dgm:pt modelId="{73C453CD-3AA1-496B-82E4-AC1B87973E92}" type="sibTrans" cxnId="{11601D95-4ACC-4769-B757-9D7F5B2BF62D}">
      <dgm:prSet/>
      <dgm:spPr/>
      <dgm:t>
        <a:bodyPr/>
        <a:lstStyle/>
        <a:p>
          <a:endParaRPr lang="en-US"/>
        </a:p>
      </dgm:t>
    </dgm:pt>
    <dgm:pt modelId="{E563170B-8B2A-4255-B235-E8EAC09CCA4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Dr. Amirhossein Arzani, Faculty Advisor</a:t>
          </a:r>
        </a:p>
      </dgm:t>
    </dgm:pt>
    <dgm:pt modelId="{44164686-0886-4CE7-AFB1-585C398102C0}" type="parTrans" cxnId="{FF97F313-2C05-4AAB-844D-CD283C5C4107}">
      <dgm:prSet/>
      <dgm:spPr/>
      <dgm:t>
        <a:bodyPr/>
        <a:lstStyle/>
        <a:p>
          <a:endParaRPr lang="en-US"/>
        </a:p>
      </dgm:t>
    </dgm:pt>
    <dgm:pt modelId="{929C78F9-C298-4C80-B2BE-1BB87B46651B}" type="sibTrans" cxnId="{FF97F313-2C05-4AAB-844D-CD283C5C4107}">
      <dgm:prSet/>
      <dgm:spPr/>
      <dgm:t>
        <a:bodyPr/>
        <a:lstStyle/>
        <a:p>
          <a:endParaRPr lang="en-US"/>
        </a:p>
      </dgm:t>
    </dgm:pt>
    <dgm:pt modelId="{2FE0FB8D-4231-1843-B663-33AC19BBCCD3}" type="pres">
      <dgm:prSet presAssocID="{AE3ACECF-3BC4-4531-B8F5-EA903CDB0C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32D9CB-E53F-9043-AF81-E96A8AA7EEAA}" type="pres">
      <dgm:prSet presAssocID="{D09BACBE-0F8A-439C-90A9-6AFDD384B6B4}" presName="hierRoot1" presStyleCnt="0"/>
      <dgm:spPr/>
    </dgm:pt>
    <dgm:pt modelId="{6FE8372A-A36D-0A41-8D45-4A4667488FE6}" type="pres">
      <dgm:prSet presAssocID="{D09BACBE-0F8A-439C-90A9-6AFDD384B6B4}" presName="composite" presStyleCnt="0"/>
      <dgm:spPr/>
    </dgm:pt>
    <dgm:pt modelId="{0C289F53-D55D-244E-A38E-3B4A308FFB76}" type="pres">
      <dgm:prSet presAssocID="{D09BACBE-0F8A-439C-90A9-6AFDD384B6B4}" presName="background" presStyleLbl="node0" presStyleIdx="0" presStyleCnt="2"/>
      <dgm:spPr/>
    </dgm:pt>
    <dgm:pt modelId="{7E6E1D21-EE2D-B344-ACCA-0EA1906C8273}" type="pres">
      <dgm:prSet presAssocID="{D09BACBE-0F8A-439C-90A9-6AFDD384B6B4}" presName="text" presStyleLbl="fgAcc0" presStyleIdx="0" presStyleCnt="2">
        <dgm:presLayoutVars>
          <dgm:chPref val="3"/>
        </dgm:presLayoutVars>
      </dgm:prSet>
      <dgm:spPr/>
    </dgm:pt>
    <dgm:pt modelId="{3239DB49-66BD-E942-8D44-016D53E5AD30}" type="pres">
      <dgm:prSet presAssocID="{D09BACBE-0F8A-439C-90A9-6AFDD384B6B4}" presName="hierChild2" presStyleCnt="0"/>
      <dgm:spPr/>
    </dgm:pt>
    <dgm:pt modelId="{7BCFFF89-7580-D946-87DB-CC937825EB85}" type="pres">
      <dgm:prSet presAssocID="{E563170B-8B2A-4255-B235-E8EAC09CCA45}" presName="hierRoot1" presStyleCnt="0"/>
      <dgm:spPr/>
    </dgm:pt>
    <dgm:pt modelId="{CF291E13-6FE8-E94E-9A0E-A028E6D3595E}" type="pres">
      <dgm:prSet presAssocID="{E563170B-8B2A-4255-B235-E8EAC09CCA45}" presName="composite" presStyleCnt="0"/>
      <dgm:spPr/>
    </dgm:pt>
    <dgm:pt modelId="{468009D3-F8A4-8A49-A233-3C8A451D5120}" type="pres">
      <dgm:prSet presAssocID="{E563170B-8B2A-4255-B235-E8EAC09CCA45}" presName="background" presStyleLbl="node0" presStyleIdx="1" presStyleCnt="2"/>
      <dgm:spPr/>
    </dgm:pt>
    <dgm:pt modelId="{D9FFB9E7-BBED-354B-9E66-C02F1A3279EF}" type="pres">
      <dgm:prSet presAssocID="{E563170B-8B2A-4255-B235-E8EAC09CCA45}" presName="text" presStyleLbl="fgAcc0" presStyleIdx="1" presStyleCnt="2">
        <dgm:presLayoutVars>
          <dgm:chPref val="3"/>
        </dgm:presLayoutVars>
      </dgm:prSet>
      <dgm:spPr/>
    </dgm:pt>
    <dgm:pt modelId="{AED77832-51EC-CE41-B8F6-D02B5EAD7AB2}" type="pres">
      <dgm:prSet presAssocID="{E563170B-8B2A-4255-B235-E8EAC09CCA45}" presName="hierChild2" presStyleCnt="0"/>
      <dgm:spPr/>
    </dgm:pt>
  </dgm:ptLst>
  <dgm:cxnLst>
    <dgm:cxn modelId="{FF97F313-2C05-4AAB-844D-CD283C5C4107}" srcId="{AE3ACECF-3BC4-4531-B8F5-EA903CDB0CE2}" destId="{E563170B-8B2A-4255-B235-E8EAC09CCA45}" srcOrd="1" destOrd="0" parTransId="{44164686-0886-4CE7-AFB1-585C398102C0}" sibTransId="{929C78F9-C298-4C80-B2BE-1BB87B46651B}"/>
    <dgm:cxn modelId="{CF402046-EEA5-0B42-942F-CA64E83D27EB}" type="presOf" srcId="{AE3ACECF-3BC4-4531-B8F5-EA903CDB0CE2}" destId="{2FE0FB8D-4231-1843-B663-33AC19BBCCD3}" srcOrd="0" destOrd="0" presId="urn:microsoft.com/office/officeart/2005/8/layout/hierarchy1"/>
    <dgm:cxn modelId="{EABA648D-ED22-A64F-AB87-C430B69C7E47}" type="presOf" srcId="{E563170B-8B2A-4255-B235-E8EAC09CCA45}" destId="{D9FFB9E7-BBED-354B-9E66-C02F1A3279EF}" srcOrd="0" destOrd="0" presId="urn:microsoft.com/office/officeart/2005/8/layout/hierarchy1"/>
    <dgm:cxn modelId="{11601D95-4ACC-4769-B757-9D7F5B2BF62D}" srcId="{AE3ACECF-3BC4-4531-B8F5-EA903CDB0CE2}" destId="{D09BACBE-0F8A-439C-90A9-6AFDD384B6B4}" srcOrd="0" destOrd="0" parTransId="{12252753-6CCA-44F0-BC1B-8CC3671684A2}" sibTransId="{73C453CD-3AA1-496B-82E4-AC1B87973E92}"/>
    <dgm:cxn modelId="{4F96EEF3-CE41-B04D-B61F-91B4FCB5E961}" type="presOf" srcId="{D09BACBE-0F8A-439C-90A9-6AFDD384B6B4}" destId="{7E6E1D21-EE2D-B344-ACCA-0EA1906C8273}" srcOrd="0" destOrd="0" presId="urn:microsoft.com/office/officeart/2005/8/layout/hierarchy1"/>
    <dgm:cxn modelId="{562D5F79-F18A-3A4F-A20B-95BBFDDA8DBC}" type="presParOf" srcId="{2FE0FB8D-4231-1843-B663-33AC19BBCCD3}" destId="{B932D9CB-E53F-9043-AF81-E96A8AA7EEAA}" srcOrd="0" destOrd="0" presId="urn:microsoft.com/office/officeart/2005/8/layout/hierarchy1"/>
    <dgm:cxn modelId="{5DA8A4A0-C0FD-A449-93FA-5C778C02D711}" type="presParOf" srcId="{B932D9CB-E53F-9043-AF81-E96A8AA7EEAA}" destId="{6FE8372A-A36D-0A41-8D45-4A4667488FE6}" srcOrd="0" destOrd="0" presId="urn:microsoft.com/office/officeart/2005/8/layout/hierarchy1"/>
    <dgm:cxn modelId="{15770C1A-5053-A043-A3FF-2C0562C62E44}" type="presParOf" srcId="{6FE8372A-A36D-0A41-8D45-4A4667488FE6}" destId="{0C289F53-D55D-244E-A38E-3B4A308FFB76}" srcOrd="0" destOrd="0" presId="urn:microsoft.com/office/officeart/2005/8/layout/hierarchy1"/>
    <dgm:cxn modelId="{0131D188-2DD7-A340-B33C-077EE1217BEC}" type="presParOf" srcId="{6FE8372A-A36D-0A41-8D45-4A4667488FE6}" destId="{7E6E1D21-EE2D-B344-ACCA-0EA1906C8273}" srcOrd="1" destOrd="0" presId="urn:microsoft.com/office/officeart/2005/8/layout/hierarchy1"/>
    <dgm:cxn modelId="{40944BB4-A682-EB4D-A147-AC7013B1B610}" type="presParOf" srcId="{B932D9CB-E53F-9043-AF81-E96A8AA7EEAA}" destId="{3239DB49-66BD-E942-8D44-016D53E5AD30}" srcOrd="1" destOrd="0" presId="urn:microsoft.com/office/officeart/2005/8/layout/hierarchy1"/>
    <dgm:cxn modelId="{A4354F62-EE9B-4A40-A163-9521E6BCE9B0}" type="presParOf" srcId="{2FE0FB8D-4231-1843-B663-33AC19BBCCD3}" destId="{7BCFFF89-7580-D946-87DB-CC937825EB85}" srcOrd="1" destOrd="0" presId="urn:microsoft.com/office/officeart/2005/8/layout/hierarchy1"/>
    <dgm:cxn modelId="{976EC148-7864-9C45-AFB1-835C7523C9B4}" type="presParOf" srcId="{7BCFFF89-7580-D946-87DB-CC937825EB85}" destId="{CF291E13-6FE8-E94E-9A0E-A028E6D3595E}" srcOrd="0" destOrd="0" presId="urn:microsoft.com/office/officeart/2005/8/layout/hierarchy1"/>
    <dgm:cxn modelId="{5DE4A4D8-8E02-994E-82F6-68F4B620A3D5}" type="presParOf" srcId="{CF291E13-6FE8-E94E-9A0E-A028E6D3595E}" destId="{468009D3-F8A4-8A49-A233-3C8A451D5120}" srcOrd="0" destOrd="0" presId="urn:microsoft.com/office/officeart/2005/8/layout/hierarchy1"/>
    <dgm:cxn modelId="{6662228D-1CA1-2A45-86B5-980EE8B9C204}" type="presParOf" srcId="{CF291E13-6FE8-E94E-9A0E-A028E6D3595E}" destId="{D9FFB9E7-BBED-354B-9E66-C02F1A3279EF}" srcOrd="1" destOrd="0" presId="urn:microsoft.com/office/officeart/2005/8/layout/hierarchy1"/>
    <dgm:cxn modelId="{1713CE64-B01A-E64A-A1A4-5503678F352B}" type="presParOf" srcId="{7BCFFF89-7580-D946-87DB-CC937825EB85}" destId="{AED77832-51EC-CE41-B8F6-D02B5EAD7A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89F53-D55D-244E-A38E-3B4A308FFB76}">
      <dsp:nvSpPr>
        <dsp:cNvPr id="0" name=""/>
        <dsp:cNvSpPr/>
      </dsp:nvSpPr>
      <dsp:spPr>
        <a:xfrm>
          <a:off x="706031" y="325"/>
          <a:ext cx="3544102" cy="2250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E1D21-EE2D-B344-ACCA-0EA1906C8273}">
      <dsp:nvSpPr>
        <dsp:cNvPr id="0" name=""/>
        <dsp:cNvSpPr/>
      </dsp:nvSpPr>
      <dsp:spPr>
        <a:xfrm>
          <a:off x="1099820" y="374424"/>
          <a:ext cx="3544102" cy="2250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Ethan Shoemaker, Undergraduate Researcher</a:t>
          </a:r>
        </a:p>
      </dsp:txBody>
      <dsp:txXfrm>
        <a:off x="1165735" y="440339"/>
        <a:ext cx="3412272" cy="2118674"/>
      </dsp:txXfrm>
    </dsp:sp>
    <dsp:sp modelId="{468009D3-F8A4-8A49-A233-3C8A451D5120}">
      <dsp:nvSpPr>
        <dsp:cNvPr id="0" name=""/>
        <dsp:cNvSpPr/>
      </dsp:nvSpPr>
      <dsp:spPr>
        <a:xfrm>
          <a:off x="5037711" y="325"/>
          <a:ext cx="3544102" cy="2250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FB9E7-BBED-354B-9E66-C02F1A3279EF}">
      <dsp:nvSpPr>
        <dsp:cNvPr id="0" name=""/>
        <dsp:cNvSpPr/>
      </dsp:nvSpPr>
      <dsp:spPr>
        <a:xfrm>
          <a:off x="5431500" y="374424"/>
          <a:ext cx="3544102" cy="2250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Arial" panose="020B0604020202020204" pitchFamily="34" charset="0"/>
              <a:cs typeface="Arial" panose="020B0604020202020204" pitchFamily="34" charset="0"/>
            </a:rPr>
            <a:t>Dr. Amirhossein Arzani, Faculty Advisor</a:t>
          </a:r>
        </a:p>
      </dsp:txBody>
      <dsp:txXfrm>
        <a:off x="5497415" y="440339"/>
        <a:ext cx="3412272" cy="2118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12192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3"/>
          </a:xfrm>
        </p:spPr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6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7"/>
            <a:ext cx="2743200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1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1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7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12192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2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5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12192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7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3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2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1" y="93345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4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12192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6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4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5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6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6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1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5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5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6" y="4873765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2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3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0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0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12192000" cy="248285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7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44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49"/>
            <a:ext cx="12192000" cy="2482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3534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C743F4-8769-40B4-85DF-6CB8DE9F66AA}" type="datetimeFigureOut">
              <a:rPr lang="en-US" smtClean="0"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2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0"/>
            <a:ext cx="643748" cy="365125"/>
          </a:xfrm>
        </p:spPr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0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183803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132667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3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7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5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0"/>
            <a:ext cx="6510619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0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8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1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0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8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1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6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4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CD3965-7576-4EBB-9FEA-0E73E2DB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4B15F5-9B02-4280-9F50-172515BF4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A5BBF0-37C3-4339-BD51-F7A980A93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85495-0278-7A40-91DF-A1D82D1B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Improved Physics-Informed Machine Learning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05ACCB3-36E7-5645-9138-FFD09830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BBE608D6-1538-B0E4-C955-1B318F0C9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855467"/>
              </p:ext>
            </p:extLst>
          </p:nvPr>
        </p:nvGraphicFramePr>
        <p:xfrm>
          <a:off x="1138767" y="2743458"/>
          <a:ext cx="9681634" cy="262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3831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48175-FEE5-454A-9BAF-1E8839CA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43185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7B18ABE-3971-B44F-B3AB-0C54728FB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4B8DE944-DDED-A842-8C0B-55934EE17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56" y="2000987"/>
            <a:ext cx="3977681" cy="1049129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7CD8E99-5A27-1641-AA61-34057F1FB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581" y="2000986"/>
            <a:ext cx="4257047" cy="10491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9EDA00-013D-7D45-AF70-A4FCE72E29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92755" y="3880716"/>
            <a:ext cx="3977681" cy="10359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CE148A-AD04-A247-9C63-7DBEFD7C93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25581" y="3909677"/>
            <a:ext cx="4257047" cy="9780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0130F4-7C6F-844E-B141-67E3C6C091D8}"/>
              </a:ext>
            </a:extLst>
          </p:cNvPr>
          <p:cNvSpPr txBox="1"/>
          <p:nvPr/>
        </p:nvSpPr>
        <p:spPr>
          <a:xfrm>
            <a:off x="3493112" y="3021957"/>
            <a:ext cx="4176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6: CFD Pressure (Initial Pressure Sensor Locations)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DD8522-3D2B-4F4B-B67B-1EBB60C212B1}"/>
              </a:ext>
            </a:extLst>
          </p:cNvPr>
          <p:cNvSpPr txBox="1"/>
          <p:nvPr/>
        </p:nvSpPr>
        <p:spPr>
          <a:xfrm>
            <a:off x="7952341" y="3021957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7: CFD Velocity Magnitude (Ground Truth)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05AA16-1AF2-C146-B3BC-1CB5E53EE232}"/>
              </a:ext>
            </a:extLst>
          </p:cNvPr>
          <p:cNvSpPr txBox="1"/>
          <p:nvPr/>
        </p:nvSpPr>
        <p:spPr>
          <a:xfrm>
            <a:off x="3493112" y="4888887"/>
            <a:ext cx="4176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8: PINN Pressure 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8F050B-B028-8C46-9D9F-582A11D860B3}"/>
              </a:ext>
            </a:extLst>
          </p:cNvPr>
          <p:cNvSpPr txBox="1"/>
          <p:nvPr/>
        </p:nvSpPr>
        <p:spPr>
          <a:xfrm>
            <a:off x="7952341" y="4872028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9: PINN Velocity Results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11D81B-875C-7644-AE86-BE2E08B2E29E}"/>
              </a:ext>
            </a:extLst>
          </p:cNvPr>
          <p:cNvSpPr/>
          <p:nvPr/>
        </p:nvSpPr>
        <p:spPr>
          <a:xfrm>
            <a:off x="5603732" y="2444972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23C281-88A5-8F4D-A43B-A70BA22E840F}"/>
              </a:ext>
            </a:extLst>
          </p:cNvPr>
          <p:cNvSpPr/>
          <p:nvPr/>
        </p:nvSpPr>
        <p:spPr>
          <a:xfrm>
            <a:off x="5928408" y="2570868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9C4102-856C-A040-9809-DC313E46432E}"/>
              </a:ext>
            </a:extLst>
          </p:cNvPr>
          <p:cNvSpPr/>
          <p:nvPr/>
        </p:nvSpPr>
        <p:spPr>
          <a:xfrm>
            <a:off x="6001296" y="2338955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D8A9E2-9E42-274A-BC7F-FEE7EFDAC0A1}"/>
              </a:ext>
            </a:extLst>
          </p:cNvPr>
          <p:cNvSpPr/>
          <p:nvPr/>
        </p:nvSpPr>
        <p:spPr>
          <a:xfrm>
            <a:off x="6299469" y="2703391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3A002F-48FE-DE41-8B21-DF8E17F1AE0F}"/>
              </a:ext>
            </a:extLst>
          </p:cNvPr>
          <p:cNvSpPr/>
          <p:nvPr/>
        </p:nvSpPr>
        <p:spPr>
          <a:xfrm>
            <a:off x="6478377" y="2312450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3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D615D-7CC4-B347-A022-1B3D5C61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556547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Smarter sensor locations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71D1A9D-656E-7548-8888-34E7D02B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B6E7597-8FB0-A44E-ADF0-D5AB70318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56" y="2160011"/>
            <a:ext cx="3977681" cy="1049129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EDF8844-AF26-914E-8385-E81222979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581" y="2160010"/>
            <a:ext cx="4257047" cy="1049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BDC18A-CD55-8A46-98B2-A066E59627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92755" y="4126099"/>
            <a:ext cx="3977681" cy="8632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9F147-A373-8B41-8784-25E4D8F5520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25581" y="4071985"/>
            <a:ext cx="4257047" cy="9714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8EB2DB-6D26-8D43-9F7B-6FCCCAB914D3}"/>
              </a:ext>
            </a:extLst>
          </p:cNvPr>
          <p:cNvSpPr txBox="1"/>
          <p:nvPr/>
        </p:nvSpPr>
        <p:spPr>
          <a:xfrm>
            <a:off x="3379302" y="3180981"/>
            <a:ext cx="4436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10: CFD Pressure (Smarter Pressure Sensor Locations)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27C08-64F2-9D46-96F9-CA75AEBF1030}"/>
              </a:ext>
            </a:extLst>
          </p:cNvPr>
          <p:cNvSpPr txBox="1"/>
          <p:nvPr/>
        </p:nvSpPr>
        <p:spPr>
          <a:xfrm>
            <a:off x="7952341" y="3180981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11: CFD Velocity Magnitude (Ground Truth)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69EEF-BF16-D74D-8193-259055A61C32}"/>
              </a:ext>
            </a:extLst>
          </p:cNvPr>
          <p:cNvSpPr txBox="1"/>
          <p:nvPr/>
        </p:nvSpPr>
        <p:spPr>
          <a:xfrm>
            <a:off x="3493112" y="4968399"/>
            <a:ext cx="4176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12: PINN Pressure Results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A44A1-27F8-F143-99F4-F2D01FC014C4}"/>
              </a:ext>
            </a:extLst>
          </p:cNvPr>
          <p:cNvSpPr txBox="1"/>
          <p:nvPr/>
        </p:nvSpPr>
        <p:spPr>
          <a:xfrm>
            <a:off x="7952341" y="5031052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13: PINN Velocity 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3E5179-3FC4-A347-8014-AEBDE61288AA}"/>
              </a:ext>
            </a:extLst>
          </p:cNvPr>
          <p:cNvSpPr/>
          <p:nvPr/>
        </p:nvSpPr>
        <p:spPr>
          <a:xfrm>
            <a:off x="3973718" y="2869039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9890E9-260F-FC4E-A55C-5C33FD0ABDF7}"/>
              </a:ext>
            </a:extLst>
          </p:cNvPr>
          <p:cNvSpPr/>
          <p:nvPr/>
        </p:nvSpPr>
        <p:spPr>
          <a:xfrm>
            <a:off x="4550186" y="2438347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8A351C-776C-574F-99FF-20170C7670E7}"/>
              </a:ext>
            </a:extLst>
          </p:cNvPr>
          <p:cNvSpPr/>
          <p:nvPr/>
        </p:nvSpPr>
        <p:spPr>
          <a:xfrm>
            <a:off x="5166412" y="2617250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7DA476-99EF-BC4A-A71D-89BEA9DDACF4}"/>
              </a:ext>
            </a:extLst>
          </p:cNvPr>
          <p:cNvSpPr/>
          <p:nvPr/>
        </p:nvSpPr>
        <p:spPr>
          <a:xfrm>
            <a:off x="5636864" y="2531111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21BD19-6C47-114C-85DB-7DBBB36876E8}"/>
              </a:ext>
            </a:extLst>
          </p:cNvPr>
          <p:cNvSpPr/>
          <p:nvPr/>
        </p:nvSpPr>
        <p:spPr>
          <a:xfrm>
            <a:off x="6067559" y="2723265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75ED2F-9F94-1C46-9CBD-31BEF4762CD2}"/>
              </a:ext>
            </a:extLst>
          </p:cNvPr>
          <p:cNvSpPr/>
          <p:nvPr/>
        </p:nvSpPr>
        <p:spPr>
          <a:xfrm>
            <a:off x="7081350" y="2398588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D1735-62DA-A943-896A-C0597BFB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45956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Ffr sensor locations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0082AC5-3A9C-2948-8280-50711B51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3E39334D-600E-B640-9C3C-FE86306C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56" y="2040743"/>
            <a:ext cx="3977681" cy="1049129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A2358AE-BEEA-6648-BC53-E97248673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581" y="2040742"/>
            <a:ext cx="4257047" cy="1049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642596-B968-A544-B162-D11BD9D4B3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92755" y="3984701"/>
            <a:ext cx="3977681" cy="907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5AE640-5EEE-2842-873E-BDA602DFC3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90050" y="3949433"/>
            <a:ext cx="4128108" cy="9780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B9A0D4-74A4-CA44-A06C-09376162A621}"/>
              </a:ext>
            </a:extLst>
          </p:cNvPr>
          <p:cNvSpPr txBox="1"/>
          <p:nvPr/>
        </p:nvSpPr>
        <p:spPr>
          <a:xfrm>
            <a:off x="3466038" y="3061713"/>
            <a:ext cx="425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14: CFD Pressure (FFR Pressure Sensor Locations)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C4B7C-2C9A-8648-9B7A-699AFD532AE9}"/>
              </a:ext>
            </a:extLst>
          </p:cNvPr>
          <p:cNvSpPr txBox="1"/>
          <p:nvPr/>
        </p:nvSpPr>
        <p:spPr>
          <a:xfrm>
            <a:off x="7952341" y="3061713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15: CFD Velocity Magnitude (Ground Truth)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7A78ED-8AF5-BE47-A687-B7CC42EACA2C}"/>
              </a:ext>
            </a:extLst>
          </p:cNvPr>
          <p:cNvSpPr txBox="1"/>
          <p:nvPr/>
        </p:nvSpPr>
        <p:spPr>
          <a:xfrm>
            <a:off x="3493112" y="4875635"/>
            <a:ext cx="4176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16: PINN Pressure Results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EEEFF7-2556-8344-B99A-449265E2FD5B}"/>
              </a:ext>
            </a:extLst>
          </p:cNvPr>
          <p:cNvSpPr txBox="1"/>
          <p:nvPr/>
        </p:nvSpPr>
        <p:spPr>
          <a:xfrm>
            <a:off x="7952341" y="4911784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17: PINN Velocity Results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D8777C-FBBE-3048-A565-A9D91089EEB9}"/>
              </a:ext>
            </a:extLst>
          </p:cNvPr>
          <p:cNvSpPr/>
          <p:nvPr/>
        </p:nvSpPr>
        <p:spPr>
          <a:xfrm>
            <a:off x="5060396" y="2497980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48A9FB-2706-1843-BFD2-C67EF1D1902D}"/>
              </a:ext>
            </a:extLst>
          </p:cNvPr>
          <p:cNvSpPr/>
          <p:nvPr/>
        </p:nvSpPr>
        <p:spPr>
          <a:xfrm>
            <a:off x="5928409" y="2497980"/>
            <a:ext cx="94705" cy="101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E8992-F69C-2F41-8FC1-3D8E5A6C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360D5-C78F-534D-9D4A-43C703B4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296391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the ability to produce the same level of accuracy in 3 dimensions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Further decrease time required to converge to an accurate solution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B9B2ADB-ED2C-D24F-AB4A-588AD1134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FADED-D164-F543-BCBF-8C46CAC2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D1161-5618-2E45-9979-BF4208B682A4}"/>
              </a:ext>
            </a:extLst>
          </p:cNvPr>
          <p:cNvSpPr txBox="1"/>
          <p:nvPr/>
        </p:nvSpPr>
        <p:spPr>
          <a:xfrm>
            <a:off x="1535433" y="5580135"/>
            <a:ext cx="609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 Principal Investigator: Dr. Amir Arzani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Acknowledgments: Maryam Aliakbari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https://www.cardiolab.nau.edu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0515F76-3292-5E40-B1C7-22F5520FF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3" y="5393634"/>
            <a:ext cx="1485900" cy="14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6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18ACA-EB4B-1C4E-B068-0EE20033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7C08-4551-EA47-8088-D9211197C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5256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do we need numerical methods of solving partial differential equations (PDEs)?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Traditional methods of solving PDEs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do neural networks work?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neural networks vs. physics-informed neural networks (PINN)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Advantages and disadvantages of PINN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Results of research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96618AB-6297-8643-92B7-D30EA0EA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F34A7-4305-E646-99CA-7CC3C61D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we need Numerical Methods of solving PDE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E7D6E-387D-0049-8EBA-75AF95D1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Most PDEs cannot be solved analytically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e.g. Navier-Stokes Equations, Heat Equation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7EF487-A18D-F240-AE52-14D0E2F3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9670C7C5-F421-314E-B9DB-1324BE724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984" y="3764619"/>
            <a:ext cx="4013200" cy="2247900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A28266-9165-0E4E-BE76-D9189D8C0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994" y="3889689"/>
            <a:ext cx="3536743" cy="6430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CB5DC2-B339-FD40-96AC-038797984CA2}"/>
              </a:ext>
            </a:extLst>
          </p:cNvPr>
          <p:cNvSpPr txBox="1"/>
          <p:nvPr/>
        </p:nvSpPr>
        <p:spPr>
          <a:xfrm>
            <a:off x="3851659" y="5999226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1: Navier-Stokes Equations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4B836-8A56-5041-856C-B168D6A24E1F}"/>
              </a:ext>
            </a:extLst>
          </p:cNvPr>
          <p:cNvSpPr txBox="1"/>
          <p:nvPr/>
        </p:nvSpPr>
        <p:spPr>
          <a:xfrm>
            <a:off x="8159602" y="4548562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2: Heat Equation</a:t>
            </a:r>
          </a:p>
        </p:txBody>
      </p:sp>
    </p:spTree>
    <p:extLst>
      <p:ext uri="{BB962C8B-B14F-4D97-AF65-F5344CB8AC3E}">
        <p14:creationId xmlns:p14="http://schemas.microsoft.com/office/powerpoint/2010/main" val="129634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12A5D-A9D5-FD4D-A3B7-34B6C6EE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methods of solving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pde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D7DC0-3E40-8B44-A028-6E83204B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/>
              <a:t>Discretized methods</a:t>
            </a:r>
          </a:p>
          <a:p>
            <a:pPr lvl="1"/>
            <a:r>
              <a:rPr lang="en-US" sz="1800" dirty="0"/>
              <a:t>Finite Element Method</a:t>
            </a:r>
          </a:p>
          <a:p>
            <a:pPr lvl="1"/>
            <a:r>
              <a:rPr lang="en-US" sz="1800" dirty="0"/>
              <a:t>Finite Volume Method</a:t>
            </a:r>
          </a:p>
          <a:p>
            <a:pPr lvl="1"/>
            <a:r>
              <a:rPr lang="en-US" sz="1800" dirty="0"/>
              <a:t>Finite Difference Method</a:t>
            </a:r>
            <a:endParaRPr lang="en-US" sz="2000" dirty="0"/>
          </a:p>
          <a:p>
            <a:r>
              <a:rPr lang="en-US" sz="2000" dirty="0"/>
              <a:t>Fourier Transform</a:t>
            </a:r>
          </a:p>
          <a:p>
            <a:r>
              <a:rPr lang="en-US" sz="2000" dirty="0"/>
              <a:t>Other mesh-free methods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CDD32F6-D952-0D4C-986C-F7E5D1565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7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35A1B-DD13-6B40-A97F-4F9288D5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neural networks work?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0270-7EDC-B942-8E19-AC8F0FB05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74659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“link” between neurons has an associated function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Non-linearity imposed on y with activation functions (e.g. swish,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Output is checked against a dataset to train the network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hope is that after training, the network will be able to approximate the output as a function of the input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B49B65-8050-FD46-B565-B929687E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433" y="4559297"/>
            <a:ext cx="4003526" cy="2061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CB33D-7E72-A341-B1DF-371EAC6D9C53}"/>
              </a:ext>
            </a:extLst>
          </p:cNvPr>
          <p:cNvSpPr txBox="1"/>
          <p:nvPr/>
        </p:nvSpPr>
        <p:spPr>
          <a:xfrm>
            <a:off x="5815781" y="6594106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3: Neural Network Diagram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61FD113-A5AA-7A42-9145-D7AA2662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3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FC5A0-5C17-5346-B51B-EBDB13CE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neural networks vs pinn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9B19B-3AA3-9D4B-ABC7-FB41296B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96661"/>
            <a:ext cx="7638197" cy="19486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Neural Network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Computes loss associated with training data only (purely data-driven)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PINN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Computes loss associated with training data and the associated PDE (hybrid; data-driven and physics-driven)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AFBFF8F-DB54-8844-8F89-FEB9F511D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FB06F91-8FC7-2A40-8431-A1D05F279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848" y="4115991"/>
            <a:ext cx="3816764" cy="2519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EC4961-B016-FF43-BFCC-635E4C46D943}"/>
              </a:ext>
            </a:extLst>
          </p:cNvPr>
          <p:cNvSpPr txBox="1"/>
          <p:nvPr/>
        </p:nvSpPr>
        <p:spPr>
          <a:xfrm>
            <a:off x="5939467" y="6579727"/>
            <a:ext cx="400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4: PINN Diagram</a:t>
            </a:r>
          </a:p>
        </p:txBody>
      </p:sp>
    </p:spTree>
    <p:extLst>
      <p:ext uri="{BB962C8B-B14F-4D97-AF65-F5344CB8AC3E}">
        <p14:creationId xmlns:p14="http://schemas.microsoft.com/office/powerpoint/2010/main" val="97615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0A3CE-9B52-C74F-A24B-BDCE6247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 and cons of pinn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CC740-3645-E64B-B931-6C3D57F8B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348484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sometimes solve PDEs without the use of boundary conditions! (uses sparse data instead)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Easy to learn how to use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Very slow compared to traditional methods (CFD)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Often requires expensive computing equipment (GPUs)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6F5BE99-7CE7-894D-BE62-883D23DD2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4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FF66C-FF4E-D34C-86F9-AD612F05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research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1BFE-5071-1540-9B64-49ADB7C0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96661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 the speed of a given network in solving a well-posed (known boundary conditions) problem, blood flow through a stenosis (blocked artery)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Modify the network in a manner that it can solve for fluid flow velocity field in a stenosis without the use of inlet and outlet boundary conditions (instead by using sparse pressure data)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68B4CC3-F2CD-1041-BEE9-9A47E8CF5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4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A2013-89B9-9442-AC50-D52D7698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Solving for velocity field without boundary conditions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4D47-2FEA-BD41-936E-DC1F48A8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379148"/>
            <a:ext cx="7454077" cy="358978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sparse pressure data from “ground-truth” CFD simulation instead of boundary conditions (virtual experiment)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Further this network to be able to do the same thing with only 2 pressure data points similar to FFR (pressure measurement for heart disease patients) measurements taken in clinical settings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DA58C25-FA0F-754C-BCDB-6F5125A9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54980"/>
            <a:ext cx="13716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46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{41594384-4ECD-8A40-8969-353E7F442D62}tf10001079</Template>
  <TotalTime>1884</TotalTime>
  <Words>558</Words>
  <Application>Microsoft Macintosh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Towards Improved Physics-Informed Machine Learning</vt:lpstr>
      <vt:lpstr>Introduction</vt:lpstr>
      <vt:lpstr>Why we need Numerical Methods of solving PDEs</vt:lpstr>
      <vt:lpstr>Traditional methods of solving pdes</vt:lpstr>
      <vt:lpstr>How do neural networks work?</vt:lpstr>
      <vt:lpstr>Standard neural networks vs pinn</vt:lpstr>
      <vt:lpstr>Pros and cons of pinn</vt:lpstr>
      <vt:lpstr>My research</vt:lpstr>
      <vt:lpstr>Solving for velocity field without boundary conditions</vt:lpstr>
      <vt:lpstr>Initial results</vt:lpstr>
      <vt:lpstr>Smarter sensor locations</vt:lpstr>
      <vt:lpstr>Ffr sensor locations</vt:lpstr>
      <vt:lpstr>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Jacob Shoemaker</dc:creator>
  <cp:lastModifiedBy>Ethan Jacob Shoemaker</cp:lastModifiedBy>
  <cp:revision>35</cp:revision>
  <dcterms:created xsi:type="dcterms:W3CDTF">2022-02-13T17:41:54Z</dcterms:created>
  <dcterms:modified xsi:type="dcterms:W3CDTF">2022-04-06T01:23:47Z</dcterms:modified>
</cp:coreProperties>
</file>